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183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1.xml"/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366338d0a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集素材</a:t>
            </a:r>
            <a:endParaRPr lang="en-US" sz="2400" dirty="0"/>
          </a:p>
        </p:txBody>
      </p:sp>
      <p:sp>
        <p:nvSpPr>
          <p:cNvPr id="11" name="MasterShapeName?linknodeid=5822094fe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2" name="MasterShapeName?linknodeid=b2138f50f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集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集素材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05f65dd9?pid=366338d0a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Gogh's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typical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Gogh's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vibrant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（醒目的）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brushstrokes,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move?”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经典台词：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thing.For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it.But,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dream.Why,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firmament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inaccessible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peacefully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foot.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05f65dd9?pid=366338d0a&amp;color=0,55,96&amp;mp=1&amp;vtp=1&amp;bt=1&amp;bbb=1&amp;hb=1"/>
          <p:cNvSpPr/>
          <p:nvPr/>
        </p:nvSpPr>
        <p:spPr>
          <a:xfrm>
            <a:off x="502920" y="1508760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在画家的生命里，死亡可能不是最难（面对）的事。于我而言，我声明我对此一无所知。然而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,每当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我仰望星空时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，我总会畅想一番。我问自己，我们为什么触摸不到苍穹中的点点星光呢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?也许我们死后可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以抵达星辰之上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。这么说来，暮年的安详离世，该是朝着星辰的徜徉漫步吧。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a8b5c0f4?pid=5822094fe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b0f501e5e?pid=6a8b5c0f4&amp;color=0,55,96&amp;vtp=1&amp;bbb=1"/>
          <p:cNvSpPr/>
          <p:nvPr/>
        </p:nvSpPr>
        <p:spPr>
          <a:xfrm>
            <a:off x="502920" y="20451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1.selfie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.广播节目，电视节目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.播送（电视或无线电节目）；传播（信息等）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.楼梯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.战斗，战役</a:t>
            </a:r>
            <a:endParaRPr lang="en-US" altLang="zh-CN" sz="1800" dirty="0"/>
          </a:p>
        </p:txBody>
      </p:sp>
      <p:sp>
        <p:nvSpPr>
          <p:cNvPr id="4" name="QB_5_AN.2_1#b0f501e5e.blank?pid=6a8b5c0f4&amp;color=0,55,96&amp;vpa=1&amp;vtp=1&amp;bbb=1"/>
          <p:cNvSpPr/>
          <p:nvPr/>
        </p:nvSpPr>
        <p:spPr>
          <a:xfrm>
            <a:off x="1460976" y="20146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自拍照</a:t>
            </a:r>
            <a:endParaRPr lang="en-US" altLang="zh-CN" dirty="0"/>
          </a:p>
        </p:txBody>
      </p:sp>
      <p:sp>
        <p:nvSpPr>
          <p:cNvPr id="6" name="QB_5_AN.4_1#b0f501e5e.blank?pid=6a8b5c0f4&amp;color=0,55,96&amp;vpa=2&amp;vtp=1&amp;bbb=1"/>
          <p:cNvSpPr/>
          <p:nvPr/>
        </p:nvSpPr>
        <p:spPr>
          <a:xfrm>
            <a:off x="641826" y="243379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broadcast</a:t>
            </a:r>
            <a:endParaRPr lang="en-US" altLang="zh-CN" dirty="0"/>
          </a:p>
        </p:txBody>
      </p:sp>
      <p:sp>
        <p:nvSpPr>
          <p:cNvPr id="8" name="QB_5_AN.6_1#b0f501e5e.blank?pid=6a8b5c0f4&amp;color=0,55,96&amp;vpa=3&amp;vtp=1&amp;bbb=1"/>
          <p:cNvSpPr/>
          <p:nvPr/>
        </p:nvSpPr>
        <p:spPr>
          <a:xfrm>
            <a:off x="654526" y="285289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stair</a:t>
            </a:r>
            <a:endParaRPr lang="en-US" altLang="zh-CN" dirty="0"/>
          </a:p>
        </p:txBody>
      </p:sp>
      <p:sp>
        <p:nvSpPr>
          <p:cNvPr id="10" name="QB_5_AN.8_1#b0f501e5e.blank?pid=6a8b5c0f4&amp;color=0,55,96&amp;vpa=4&amp;vtp=1&amp;bbb=1"/>
          <p:cNvSpPr/>
          <p:nvPr/>
        </p:nvSpPr>
        <p:spPr>
          <a:xfrm>
            <a:off x="654526" y="325104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endParaRPr lang="en-US" altLang="zh-CN" dirty="0"/>
          </a:p>
        </p:txBody>
      </p:sp>
      <p:sp>
        <p:nvSpPr>
          <p:cNvPr id="11" name="QB_5_BD.9_1#951a37444?sp=1&amp;pid=6a8b5c0f4&amp;color=0,55,96&amp;vtp=1&amp;bbb=1"/>
          <p:cNvSpPr/>
          <p:nvPr/>
        </p:nvSpPr>
        <p:spPr>
          <a:xfrm>
            <a:off x="502920" y="369316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.问候，迎接，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招呼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.问候；招呼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.］问候的话；贺辞</a:t>
            </a:r>
            <a:endParaRPr lang="en-US" altLang="zh-CN" sz="1800" dirty="0"/>
          </a:p>
        </p:txBody>
      </p:sp>
      <p:sp>
        <p:nvSpPr>
          <p:cNvPr id="12" name="QB_5_AN.10_1#951a37444.blank?pid=6a8b5c0f4&amp;color=0,55,96&amp;vpa=5&amp;vtp=1&amp;bbb=1"/>
          <p:cNvSpPr/>
          <p:nvPr/>
        </p:nvSpPr>
        <p:spPr>
          <a:xfrm>
            <a:off x="679926" y="3649980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greet</a:t>
            </a:r>
            <a:endParaRPr lang="en-US" altLang="zh-CN" dirty="0"/>
          </a:p>
        </p:txBody>
      </p:sp>
      <p:sp>
        <p:nvSpPr>
          <p:cNvPr id="13" name="QB_5_AN.11_1#951a37444.blank?pid=6a8b5c0f4&amp;color=0,55,96&amp;vpa=6&amp;vtp=1&amp;bbb=1"/>
          <p:cNvSpPr/>
          <p:nvPr/>
        </p:nvSpPr>
        <p:spPr>
          <a:xfrm>
            <a:off x="3785076" y="364998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greeting</a:t>
            </a:r>
            <a:endParaRPr lang="en-US" altLang="zh-CN" dirty="0"/>
          </a:p>
        </p:txBody>
      </p:sp>
      <p:sp>
        <p:nvSpPr>
          <p:cNvPr id="14" name="QB_5_BD.12_1#398331a4e?pid=6a8b5c0f4&amp;color=0,55,96&amp;vtp=1&amp;bbb=1&amp;hb=1"/>
          <p:cNvSpPr/>
          <p:nvPr/>
        </p:nvSpPr>
        <p:spPr>
          <a:xfrm>
            <a:off x="502920" y="45226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.某物的量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.装入；装载；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装货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注意，仔细看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（常用于表示惊讶或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羡慕）反义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.卸下，取下</a:t>
            </a:r>
            <a:endParaRPr lang="en-US" altLang="zh-CN" dirty="0"/>
          </a:p>
        </p:txBody>
      </p:sp>
      <p:sp>
        <p:nvSpPr>
          <p:cNvPr id="15" name="QB_5_AN.13_1#398331a4e.blank?pid=6a8b5c0f4&amp;color=0,55,96&amp;vpa=7&amp;vtp=1&amp;bbb=1"/>
          <p:cNvSpPr/>
          <p:nvPr/>
        </p:nvSpPr>
        <p:spPr>
          <a:xfrm>
            <a:off x="654526" y="44921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endParaRPr lang="en-US" altLang="zh-CN" dirty="0"/>
          </a:p>
        </p:txBody>
      </p:sp>
      <p:sp>
        <p:nvSpPr>
          <p:cNvPr id="16" name="QB_5_AN.14_1#398331a4e.blank?pid=6a8b5c0f4&amp;color=0,55,96&amp;vpa=8&amp;vtp=1&amp;bbb=1"/>
          <p:cNvSpPr/>
          <p:nvPr/>
        </p:nvSpPr>
        <p:spPr>
          <a:xfrm>
            <a:off x="5099526" y="44794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endParaRPr lang="en-US" altLang="zh-CN" dirty="0"/>
          </a:p>
        </p:txBody>
      </p:sp>
      <p:sp>
        <p:nvSpPr>
          <p:cNvPr id="17" name="QB_5_AN.15_1#398331a4e.blank?pid=6a8b5c0f4&amp;color=0,55,96&amp;vpa=9&amp;vtp=1"/>
          <p:cNvSpPr/>
          <p:nvPr/>
        </p:nvSpPr>
        <p:spPr>
          <a:xfrm>
            <a:off x="5709126" y="44921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8" name="QB_5_AN.16_1#398331a4e.blank?pid=6a8b5c0f4&amp;color=0,55,96&amp;vpa=10&amp;vtp=1&amp;bbb=1"/>
          <p:cNvSpPr/>
          <p:nvPr/>
        </p:nvSpPr>
        <p:spPr>
          <a:xfrm>
            <a:off x="6128226" y="44921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endParaRPr lang="en-US" altLang="zh-CN" dirty="0"/>
          </a:p>
        </p:txBody>
      </p:sp>
      <p:sp>
        <p:nvSpPr>
          <p:cNvPr id="19" name="QB_5_AN.17_1#398331a4e.blank?pid=6a8b5c0f4&amp;color=0,55,96&amp;vpa=11&amp;vtp=1&amp;bbb=1"/>
          <p:cNvSpPr/>
          <p:nvPr/>
        </p:nvSpPr>
        <p:spPr>
          <a:xfrm>
            <a:off x="6801325" y="44921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20" name="QB_5_AN.18_1#398331a4e.blank?pid=6a8b5c0f4&amp;color=0,55,96&amp;vpa=12&amp;vtp=1&amp;bbb=1"/>
          <p:cNvSpPr/>
          <p:nvPr/>
        </p:nvSpPr>
        <p:spPr>
          <a:xfrm>
            <a:off x="1626076" y="489032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unload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2c875b31f?pid=6a8b5c0f4&amp;color=0,55,96&amp;vtp=1&amp;bt=1&amp;bb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.折起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文件夹②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可折叠的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.展开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.雕刻家，雕塑家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.雕刻品；雕塑品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.雕刻；雕塑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.人物照片；肖像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.自画像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.展出，展览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展出中；展览中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.展出；展览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13.reach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endParaRPr lang="en-US" altLang="zh-CN" sz="1800" dirty="0"/>
          </a:p>
        </p:txBody>
      </p:sp>
      <p:sp>
        <p:nvSpPr>
          <p:cNvPr id="3" name="QB_5_AN.20_1#2c875b31f.blank?pid=6a8b5c0f4&amp;color=0,55,96&amp;vpa=13&amp;vtp=1&amp;bbb=1"/>
          <p:cNvSpPr/>
          <p:nvPr/>
        </p:nvSpPr>
        <p:spPr>
          <a:xfrm>
            <a:off x="667226" y="1478280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</a:t>
            </a:r>
            <a:endParaRPr lang="en-US" altLang="zh-CN" dirty="0"/>
          </a:p>
        </p:txBody>
      </p:sp>
      <p:sp>
        <p:nvSpPr>
          <p:cNvPr id="4" name="QB_5_AN.21_1#2c875b31f.blank?pid=6a8b5c0f4&amp;color=0,55,96&amp;vpa=14&amp;vtp=1&amp;bbb=1"/>
          <p:cNvSpPr/>
          <p:nvPr/>
        </p:nvSpPr>
        <p:spPr>
          <a:xfrm>
            <a:off x="2565876" y="147828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folder</a:t>
            </a:r>
            <a:endParaRPr lang="en-US" altLang="zh-CN" dirty="0"/>
          </a:p>
        </p:txBody>
      </p:sp>
      <p:sp>
        <p:nvSpPr>
          <p:cNvPr id="5" name="QB_5_AN.22_1#2c875b31f.blank?pid=6a8b5c0f4&amp;color=0,55,96&amp;vpa=15&amp;vtp=1&amp;bbb=1"/>
          <p:cNvSpPr/>
          <p:nvPr/>
        </p:nvSpPr>
        <p:spPr>
          <a:xfrm>
            <a:off x="4566126" y="14655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folding</a:t>
            </a:r>
            <a:endParaRPr lang="en-US" altLang="zh-CN" dirty="0"/>
          </a:p>
        </p:txBody>
      </p:sp>
      <p:sp>
        <p:nvSpPr>
          <p:cNvPr id="6" name="QB_5_AN.23_1#2c875b31f.blank?pid=6a8b5c0f4&amp;color=0,55,96&amp;vpa=16&amp;vtp=1&amp;bbb=1"/>
          <p:cNvSpPr/>
          <p:nvPr/>
        </p:nvSpPr>
        <p:spPr>
          <a:xfrm>
            <a:off x="7404575" y="147828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unfold</a:t>
            </a:r>
            <a:endParaRPr lang="en-US" altLang="zh-CN" dirty="0"/>
          </a:p>
        </p:txBody>
      </p:sp>
      <p:sp>
        <p:nvSpPr>
          <p:cNvPr id="8" name="QB_5_AN.25_1#2c875b31f.blank?pid=6a8b5c0f4&amp;color=0,55,96&amp;vpa=17&amp;vtp=1&amp;bbb=1"/>
          <p:cNvSpPr/>
          <p:nvPr/>
        </p:nvSpPr>
        <p:spPr>
          <a:xfrm>
            <a:off x="654526" y="1884680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sculptor</a:t>
            </a:r>
            <a:endParaRPr lang="en-US" altLang="zh-CN" dirty="0"/>
          </a:p>
        </p:txBody>
      </p:sp>
      <p:sp>
        <p:nvSpPr>
          <p:cNvPr id="9" name="QB_5_AN.26_1#2c875b31f.blank?pid=6a8b5c0f4&amp;color=0,55,96&amp;vpa=18&amp;vtp=1&amp;bbb=1"/>
          <p:cNvSpPr/>
          <p:nvPr/>
        </p:nvSpPr>
        <p:spPr>
          <a:xfrm>
            <a:off x="4267676" y="1884680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sculpture</a:t>
            </a:r>
            <a:endParaRPr lang="en-US" altLang="zh-CN" dirty="0"/>
          </a:p>
        </p:txBody>
      </p:sp>
      <p:sp>
        <p:nvSpPr>
          <p:cNvPr id="10" name="QB_5_AN.27_1#2c875b31f.blank?pid=6a8b5c0f4&amp;color=0,55,96&amp;vpa=19&amp;vtp=1&amp;bbb=1"/>
          <p:cNvSpPr/>
          <p:nvPr/>
        </p:nvSpPr>
        <p:spPr>
          <a:xfrm>
            <a:off x="7550625" y="188468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sculpt</a:t>
            </a:r>
            <a:endParaRPr lang="en-US" altLang="zh-CN" dirty="0"/>
          </a:p>
        </p:txBody>
      </p:sp>
      <p:sp>
        <p:nvSpPr>
          <p:cNvPr id="12" name="QB_5_AN.29_1#2c875b31f.blank?pid=6a8b5c0f4&amp;color=0,55,96&amp;vpa=20&amp;vtp=1&amp;bbb=1"/>
          <p:cNvSpPr/>
          <p:nvPr/>
        </p:nvSpPr>
        <p:spPr>
          <a:xfrm>
            <a:off x="692626" y="23037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portrait</a:t>
            </a:r>
            <a:endParaRPr lang="en-US" altLang="zh-CN" dirty="0"/>
          </a:p>
        </p:txBody>
      </p:sp>
      <p:sp>
        <p:nvSpPr>
          <p:cNvPr id="13" name="QB_5_AN.30_1#2c875b31f.blank?pid=6a8b5c0f4&amp;color=0,55,96&amp;vpa=21&amp;vtp=1&amp;bbb=1"/>
          <p:cNvSpPr/>
          <p:nvPr/>
        </p:nvSpPr>
        <p:spPr>
          <a:xfrm>
            <a:off x="4026376" y="2303780"/>
            <a:ext cx="1246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self-portrait</a:t>
            </a:r>
            <a:endParaRPr lang="en-US" altLang="zh-CN" dirty="0"/>
          </a:p>
        </p:txBody>
      </p:sp>
      <p:sp>
        <p:nvSpPr>
          <p:cNvPr id="15" name="QB_5_AN.32_1#2c875b31f.blank?pid=6a8b5c0f4&amp;color=0,55,96&amp;vpa=22&amp;vtp=1&amp;bbb=1"/>
          <p:cNvSpPr/>
          <p:nvPr/>
        </p:nvSpPr>
        <p:spPr>
          <a:xfrm>
            <a:off x="794226" y="27355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</a:t>
            </a:r>
            <a:endParaRPr lang="en-US" altLang="zh-CN" dirty="0"/>
          </a:p>
        </p:txBody>
      </p:sp>
      <p:sp>
        <p:nvSpPr>
          <p:cNvPr id="16" name="QB_5_AN.33_1#2c875b31f.blank?pid=6a8b5c0f4&amp;color=0,55,96&amp;vpa=23&amp;vtp=1&amp;bbb=1"/>
          <p:cNvSpPr/>
          <p:nvPr/>
        </p:nvSpPr>
        <p:spPr>
          <a:xfrm>
            <a:off x="3937476" y="27355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17" name="QB_5_AN.34_1#2c875b31f.blank?pid=6a8b5c0f4&amp;color=0,55,96&amp;vpa=24&amp;vtp=1&amp;bbb=1"/>
          <p:cNvSpPr/>
          <p:nvPr/>
        </p:nvSpPr>
        <p:spPr>
          <a:xfrm>
            <a:off x="4508976" y="27355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</a:t>
            </a:r>
            <a:endParaRPr lang="en-US" altLang="zh-CN" dirty="0"/>
          </a:p>
        </p:txBody>
      </p:sp>
      <p:sp>
        <p:nvSpPr>
          <p:cNvPr id="18" name="QB_5_AN.35_1#2c875b31f.blank?pid=6a8b5c0f4&amp;color=0,55,96&amp;vpa=25&amp;vtp=1&amp;bbb=1"/>
          <p:cNvSpPr/>
          <p:nvPr/>
        </p:nvSpPr>
        <p:spPr>
          <a:xfrm>
            <a:off x="7912575" y="273558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</a:t>
            </a:r>
            <a:endParaRPr lang="en-US" altLang="zh-CN" dirty="0"/>
          </a:p>
        </p:txBody>
      </p:sp>
      <p:sp>
        <p:nvSpPr>
          <p:cNvPr id="20" name="QB_5_AN.37_1#2c875b31f.blank?pid=6a8b5c0f4&amp;color=0,55,96&amp;vpa=26&amp;vtp=1&amp;bbb=1"/>
          <p:cNvSpPr/>
          <p:nvPr/>
        </p:nvSpPr>
        <p:spPr>
          <a:xfrm>
            <a:off x="3519392" y="3154680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有自己的想法</a:t>
            </a:r>
            <a:endParaRPr lang="en-US" altLang="zh-CN" dirty="0"/>
          </a:p>
        </p:txBody>
      </p:sp>
      <p:sp>
        <p:nvSpPr>
          <p:cNvPr id="22" name="QB_5_AN.39_1#2c875b31f.blank?pid=6a8b5c0f4&amp;color=0,55,96&amp;vpa=27&amp;vtp=1&amp;bbb=1"/>
          <p:cNvSpPr/>
          <p:nvPr/>
        </p:nvSpPr>
        <p:spPr>
          <a:xfrm>
            <a:off x="2318226" y="35737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不过</a:t>
            </a:r>
            <a:endParaRPr lang="en-US" altLang="zh-CN" dirty="0"/>
          </a:p>
        </p:txBody>
      </p:sp>
      <p:sp>
        <p:nvSpPr>
          <p:cNvPr id="24" name="QB_5_AN.41_1#2c875b31f.blank?pid=6a8b5c0f4&amp;color=0,55,96&amp;vpa=28&amp;vtp=1&amp;bbb=1"/>
          <p:cNvSpPr/>
          <p:nvPr/>
        </p:nvSpPr>
        <p:spPr>
          <a:xfrm>
            <a:off x="2102326" y="3992880"/>
            <a:ext cx="4510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表示对（某人）感兴趣；表示愿意提供援助</a:t>
            </a:r>
            <a:endParaRPr lang="en-US" altLang="zh-CN" dirty="0"/>
          </a:p>
        </p:txBody>
      </p:sp>
      <p:sp>
        <p:nvSpPr>
          <p:cNvPr id="26" name="QB_5_AN.43_1#2c875b31f.blank?pid=6a8b5c0f4&amp;color=0,55,96&amp;vpa=29&amp;vtp=1&amp;bbb=1"/>
          <p:cNvSpPr/>
          <p:nvPr/>
        </p:nvSpPr>
        <p:spPr>
          <a:xfrm>
            <a:off x="2026126" y="439102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顺便提一下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2" grpId="0" build="p" animBg="1"/>
      <p:bldP spid="24" grpId="0" build="p" animBg="1"/>
      <p:bldP spid="2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244efd17?pid=5822094fe&amp;color=0,55,96&amp;vtp=1&amp;bt=1&amp;bbb=1"/>
          <p:cNvSpPr/>
          <p:nvPr/>
        </p:nvSpPr>
        <p:spPr>
          <a:xfrm>
            <a:off x="502920" y="1508760"/>
            <a:ext cx="10570464" cy="484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#eb0e5d7c7?pid=0244efd17&amp;color=0,55,96&amp;vtp=1&amp;bbb=1"/>
          <p:cNvSpPr/>
          <p:nvPr/>
        </p:nvSpPr>
        <p:spPr>
          <a:xfrm>
            <a:off x="502920" y="2038044"/>
            <a:ext cx="10570464" cy="7806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Greetings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Paris,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everyone!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我在巴黎向大家问好!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教材P50</a:t>
            </a:r>
            <a:endParaRPr lang="en-US" altLang="zh-CN" sz="1800" dirty="0"/>
          </a:p>
        </p:txBody>
      </p:sp>
      <p:pic>
        <p:nvPicPr>
          <p:cNvPr id="4" name="P_5_BD#eb0e5d7c7?pid=0244efd17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44063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15ccfb370?pid=0244efd17&amp;color=0,55,96&amp;vtp=1&amp;bbb=1"/>
          <p:cNvSpPr/>
          <p:nvPr/>
        </p:nvSpPr>
        <p:spPr>
          <a:xfrm>
            <a:off x="502920" y="2874455"/>
            <a:ext cx="10570464" cy="4405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.问候，迎接，招呼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2fd5f695e?pid=15ccfb370&amp;color=0,55,96&amp;vtp=1&amp;bbb=1"/>
              <p:cNvSpPr/>
              <p:nvPr/>
            </p:nvSpPr>
            <p:spPr>
              <a:xfrm>
                <a:off x="502920" y="3308733"/>
                <a:ext cx="10570464" cy="2789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greeted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guests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warmly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arrived.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客人到达时他都热情接待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greet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来欢迎某人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Bill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opened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Harold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greeted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cries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welcome.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比尔给哈罗德开了门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欢呼着迎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接他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greeting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.［C,U］问候；招呼；迎接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.］问候的话；贺辞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greeting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familiar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friendly.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他的问候亲切且友好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Greetings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friends.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朋友们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你们好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P_6_BD#2fd5f695e?pid=15ccfb37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08733"/>
                <a:ext cx="10570464" cy="2789555"/>
              </a:xfrm>
              <a:prstGeom prst="rect">
                <a:avLst/>
              </a:prstGeom>
              <a:blipFill>
                <a:blip r:embed="rId4"/>
                <a:stretch>
                  <a:fillRect l="-1384" t="-1094" b="-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_6_BD#2fd5f695e?pid=15ccfb370&amp;color=0,55,96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879852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6_BD#2fd5f695e?pid=15ccfb370&amp;color=0,55,96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50979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fd5f695e?pid=15ccfb370&amp;color=0,55,96&amp;mp=1&amp;vtp=1&amp;bt=1&amp;bbb=1"/>
          <p:cNvSpPr/>
          <p:nvPr/>
        </p:nvSpPr>
        <p:spPr>
          <a:xfrm>
            <a:off x="502920" y="1512000"/>
            <a:ext cx="107061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stairs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that!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现在，我们在这些石阶的顶端</a:t>
            </a:r>
            <a:r>
              <a:rPr lang="en-US" altLang="zh-CN" sz="18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仔细看！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教材P50</a:t>
            </a:r>
            <a:endParaRPr lang="en-US" altLang="zh-CN" sz="1800" dirty="0"/>
          </a:p>
        </p:txBody>
      </p:sp>
      <p:pic>
        <p:nvPicPr>
          <p:cNvPr id="3" name="P_6_BD#2fd5f695e?pid=15ccfb370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8054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c58f32de?pid=0244efd17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endParaRPr lang="en-US" altLang="zh-CN" sz="2200" dirty="0"/>
          </a:p>
        </p:txBody>
      </p:sp>
      <p:sp>
        <p:nvSpPr>
          <p:cNvPr id="6" name="P_6#8ac8f77b3?sp=1&amp;pid=8c58f32de&amp;color=0,55,96&amp;vtp=1&amp;bbb=1"/>
          <p:cNvSpPr/>
          <p:nvPr/>
        </p:nvSpPr>
        <p:spPr>
          <a:xfrm>
            <a:off x="502920" y="286898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.某物的量；很多；沉重的负担；工作量；负荷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；装载量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注意，仔细看（常用于表示惊讶或羡慕）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of/loads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of很多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mind卸下心头重担；如释重负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loud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音乐声太大了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因此我们收到了很多投诉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他的康复使我卸下了心头的重担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8ac8f77b3?pid=8c58f32de&amp;color=0,55,96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444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8ac8f77b3?sp=1&amp;pid=8c58f32de&amp;color=0,55,96&amp;mp=1&amp;vtp=1&amp;bt=1&amp;bbb=1"/>
              <p:cNvSpPr/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.装载；装入；大量给予（尤指得携带的东西）；（给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）装货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load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把B装入A中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load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into/onto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把某物装入/装上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father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frequently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amused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tablet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computer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loaded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colorful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pictures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poke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them.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他的父亲经常用一台平板电脑来逗这个男孩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平板电脑上有五颜六色的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图片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当你戳它们时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它们就会变得栩栩如生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全国新高考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load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truck？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把这些煤装到这辆卡车上需要花费多长时间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loaded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.（车或容器）装满的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loaded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装满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truck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loaded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watermelons.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那辆卡车装满了西瓜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8ac8f77b3?sp=1&amp;pid=8c58f32de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r="-1153" b="-3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8ac8f77b3?pid=8c58f32de&amp;color=0,55,96&amp;mp=1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8ac8f77b3?pid=8c58f32de&amp;color=0,55,96&amp;mp=1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58705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ac8f77b3?pid=8c58f32de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laughing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sadness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.有一瞬间她似乎在对我笑，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但随后我又从她的笑容中捕捉到一丝悲伤。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教材P51</a:t>
            </a:r>
            <a:endParaRPr lang="en-US" altLang="zh-CN" dirty="0"/>
          </a:p>
        </p:txBody>
      </p:sp>
      <p:pic>
        <p:nvPicPr>
          <p:cNvPr id="3" name="P_6_BD#8ac8f77b3?pid=8c58f32de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fb1f689b3?pid=0244efd17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endParaRPr lang="en-US" altLang="zh-CN" sz="2200" dirty="0"/>
          </a:p>
        </p:txBody>
      </p:sp>
      <p:sp>
        <p:nvSpPr>
          <p:cNvPr id="6" name="P_6#b43f31bb2?sp=1&amp;pid=fb1f689b3&amp;color=0,55,96&amp;vtp=1&amp;bbb=1"/>
          <p:cNvSpPr/>
          <p:nvPr/>
        </p:nvSpPr>
        <p:spPr>
          <a:xfrm>
            <a:off x="502920" y="3288081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.（对某事物的）感觉；理解力；感觉官能；见识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；意义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（feel/have）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（有）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有意义；易于理解；解释得通；有道理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无意义；讲不通（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主语是物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；弄懂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主语常是人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更好地了解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常识</a:t>
            </a:r>
            <a:endParaRPr lang="en-US" altLang="zh-CN" sz="1800" dirty="0"/>
          </a:p>
        </p:txBody>
      </p:sp>
      <p:pic>
        <p:nvPicPr>
          <p:cNvPr id="7" name="P_6_BD#b43f31bb2?pid=fb1f689b3&amp;color=0,55,96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356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b43f31bb2?pid=fb1f689b3&amp;color=0,55,96&amp;mp=1&amp;vtp=1&amp;bt=1&amp;bbb=1&amp;hb=1"/>
              <p:cNvSpPr/>
              <p:nvPr/>
            </p:nvSpPr>
            <p:spPr>
              <a:xfrm>
                <a:off x="502920" y="1508760"/>
                <a:ext cx="10570464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（doing）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（做）某事是没有道理/必要的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report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didn't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which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made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hard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understand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opinion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他的报告似乎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表述不清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这让我们难以理解他的观点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hese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words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together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这些词被堆砌在一起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但是毫无意义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teacher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speak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slowly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sense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says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你可以让老师讲慢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一点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这样你就可以理解他讲的内容了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researchers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tried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get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better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sense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members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actually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discussion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研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究人员试图更好地了解小组成员在讨论中的实际表现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Ⅰ⋅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改编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b43f31bb2?pid=fb1f689b3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3352800"/>
              </a:xfrm>
              <a:prstGeom prst="rect">
                <a:avLst/>
              </a:prstGeom>
              <a:blipFill>
                <a:blip r:embed="rId3"/>
                <a:stretch>
                  <a:fillRect l="-1384" r="-1153" b="-3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43f31bb2?sp=1&amp;pid=fb1f689b3&amp;color=0,55,96&amp;mp=1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.感觉到；意识到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他感觉到有事情要发生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①sensible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.理智的；明智的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sensible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我觉得打个电话问路是明智之举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②sensitive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.善解人意的（+to）；敏感的（+to/about）</a:t>
            </a:r>
            <a:endParaRPr lang="en-US" altLang="zh-CN" sz="1800" dirty="0"/>
          </a:p>
        </p:txBody>
      </p:sp>
      <p:pic>
        <p:nvPicPr>
          <p:cNvPr id="3" name="P_6_BD#b43f31bb2?pid=fb1f689b3&amp;color=0,55,96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41166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beb8ac36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ebeb8ac36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Amazing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art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07804479?pid=0244efd17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.［U］展出，展览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［C］展览（会）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cdea23864?pid=c07804479&amp;color=0,55,96&amp;vtp=1&amp;bbb=1&amp;hb=1"/>
              <p:cNvSpPr/>
              <p:nvPr/>
            </p:nvSpPr>
            <p:spPr>
              <a:xfrm>
                <a:off x="502920" y="1995536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exhibition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sixty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masterpieces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celebrating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Scotland's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best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loved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painter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Henry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Raeburn,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London.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此次展览将在伦敦举行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展出约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60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件杰作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以纪念苏格兰最受喜爱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的画家亨利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·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雷本爵士的一生和作品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全国乙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exhibition展出中（=on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display=on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show）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paintings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David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Hockney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exhibition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Museum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Contemporary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Art.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大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卫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·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霍克尼的一批绘画作品正在当代艺术博物馆展出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exhibit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.展出，展览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.［C］展品，展出物；展览会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painting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exhibited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artist's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lifetime.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这位艺术家一生中只展出过一幅画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exhibits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donated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local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millionaire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John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Severie.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许多展品都是由当地的百万富翁约翰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·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塞弗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里捐赠的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P_6_BD#cdea23864?pid=c07804479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5536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r="-115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6_BD#cdea23864?pid=c07804479&amp;color=0,55,96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99267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6_BD#cdea23864?pid=c07804479&amp;color=0,55,96&amp;tib=255,255,255&amp;iip=1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633707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f0bee250?pid=b2138f50f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76459bd36?pid=8f0bee250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095500"/>
            <a:ext cx="427024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76459bd36?pid=8f0bee250&amp;color=0,55,96&amp;vtp=1&amp;bbb=1"/>
          <p:cNvSpPr/>
          <p:nvPr/>
        </p:nvSpPr>
        <p:spPr>
          <a:xfrm>
            <a:off x="502920" y="3378200"/>
            <a:ext cx="10570464" cy="203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这些作品确实跨越了几个世纪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出现在我们的眼前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仿佛时间不曾存在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if/as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though引导的从句中的虚拟语气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though可以引导方式状语从句，也可以引导表语从句。如果从句所述的是不真实的或极少有可能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发生或存在的情况时，从句用虚拟语气。其形式如下：</a:t>
            </a:r>
            <a:endParaRPr lang="en-US" altLang="zh-CN" sz="1800" dirty="0"/>
          </a:p>
        </p:txBody>
      </p:sp>
      <p:pic>
        <p:nvPicPr>
          <p:cNvPr id="5" name="P_5_BD#76459bd36?pid=8f0bee250&amp;color=0,55,96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815969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#76459bd36?pid=8f0bee250&amp;color=0,55,96&amp;tib=255,255,255&amp;iip=1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429945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5_BD#76459bd36?colgroup=16,27&amp;pid=8f0bee250&amp;color=0,55,96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795397"/>
              </p:ext>
            </p:extLst>
          </p:nvPr>
        </p:nvGraphicFramePr>
        <p:xfrm>
          <a:off x="502920" y="1508760"/>
          <a:ext cx="10552176" cy="1555433"/>
        </p:xfrm>
        <a:graphic>
          <a:graphicData uri="http://schemas.openxmlformats.org/drawingml/2006/table">
            <a:tbl>
              <a:tblPr/>
              <a:tblGrid>
                <a:gridCol w="4005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7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情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从句谓语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与现在事实相反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动词过去式（be动词常用were）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与过去事实相反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had+过去分词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表示将来发生的可能性不大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would/might/could+动词原形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P_5_BD#76459bd36?pid=8f0bee250&amp;color=0,55,96&amp;vtp=1&amp;bbb=1&amp;hb=1"/>
          <p:cNvSpPr/>
          <p:nvPr/>
        </p:nvSpPr>
        <p:spPr>
          <a:xfrm>
            <a:off x="502920" y="32004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她对待汤姆就像对待她自己的孩子一样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他愉快地谈论着巴黎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好像他以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前去过似的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black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if/as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漆黑的天空看起来好像要塌下来了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76459bd36?pid=8f0bee250&amp;color=0,55,96&amp;vtp=1&amp;bt=1&amp;bbb=1&amp;hb=1"/>
              <p:cNvSpPr/>
              <p:nvPr/>
            </p:nvSpPr>
            <p:spPr>
              <a:xfrm>
                <a:off x="502920" y="1512000"/>
                <a:ext cx="10570464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特别注意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从句所述的是真实的或极有可能发生或存在的情况时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，从句陈述语气。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salt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removed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food,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tastes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missing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something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当脂肪和盐从食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物中被移除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食物尝起来就好像失去了某种东西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（引导表语从句）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lower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trembled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if/as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cry.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她的下唇颤抖着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好像要哭出来了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引导方式状语从句）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5#76459bd36?pid=8f0bee25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449830"/>
              </a:xfrm>
              <a:prstGeom prst="rect">
                <a:avLst/>
              </a:prstGeom>
              <a:blipFill>
                <a:blip r:embed="rId3"/>
                <a:stretch>
                  <a:fillRect l="-1384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9040989e?pid=b2138f50f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9f787e23b?pid=b9040989e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2095500"/>
            <a:ext cx="4288536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9f787e23b?pid=b9040989e&amp;color=0,55,96&amp;vtp=1&amp;bbb=1"/>
          <p:cNvSpPr/>
          <p:nvPr/>
        </p:nvSpPr>
        <p:spPr>
          <a:xfrm>
            <a:off x="502920" y="42545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如果你们喜欢这场直播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就请订阅来了解我下次要游览的地方吧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lang="en-US" altLang="zh-CN" sz="1800" dirty="0"/>
          </a:p>
        </p:txBody>
      </p:sp>
      <p:pic>
        <p:nvPicPr>
          <p:cNvPr id="5" name="P_5_BD#9f787e23b?pid=b9040989e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6664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9f787e23b?pid=b9040989e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9f787e23b?pid=b9040989e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where引导名词性从句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where引导名词性从句，意为“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的地方；哪里”。where引导主语从句、表语从句和宾语从句时，相当于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此处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引导定语从句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家是你能够找到爱和关怀的地方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。（where引导表语从句）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她可以自由地去她喜欢去的地方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做她喜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欢做的事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引导宾语从句）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vacation.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我们还没有解决去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哪里过暑假的问题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引导同位语从句）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Beijing.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玛丽出生在北京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引导主语从句）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f787e23b?pid=b9040989e&amp;color=0,55,96&amp;vtp=1&amp;bt=1&amp;bbb=1&amp;h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where引导的其他从句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where引导定语从句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引导定语从句时，其前有表示具体地点或抽象地点的先行词。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引导的从句修饰先行词，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是关系副词，在从句中作地点状语。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这是鲁迅曾经居住的地方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。（先行词为place）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hildren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growth.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应该鼓励孩子们参加社区活动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在那里他们可以获得成长的经验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。（先行词为activities）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f787e23b?sp=1&amp;pid=b9040989e&amp;color=0,55,96&amp;vtp=1&amp;bt=1&amp;bbb=1&amp;hb=1"/>
          <p:cNvSpPr/>
          <p:nvPr/>
        </p:nvSpPr>
        <p:spPr>
          <a:xfrm>
            <a:off x="502920" y="1508760"/>
            <a:ext cx="10570464" cy="28687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②where引导地点状语从句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where引导状语从句时，其前没有表示地点的名词。where是从属连词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，引导的从句修饰主句的谓语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1930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Shanghai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这位著名的科学家在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他出生的地方长大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1930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年来到上海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她在她丢护照的地方又找到了它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《巩固练》L37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7e6da89de?pid=ebeb8ac36&amp;color=0,55,96&amp;vtp=1&amp;bt=1&amp;bbb=1"/>
          <p:cNvSpPr/>
          <p:nvPr/>
        </p:nvSpPr>
        <p:spPr>
          <a:xfrm>
            <a:off x="502920" y="1508760"/>
            <a:ext cx="10570464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temperament.</a:t>
            </a:r>
            <a:endParaRPr lang="en-US" altLang="zh-CN" sz="1800" dirty="0"/>
          </a:p>
        </p:txBody>
      </p:sp>
      <p:pic>
        <p:nvPicPr>
          <p:cNvPr id="3" name="P_2_BD#7e6da89de?pid=ebeb8ac36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993265"/>
            <a:ext cx="5998464" cy="421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7e6da89de?pid=ebeb8ac36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8732520" cy="416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d3e06d49.fixed?pid=ebeb8ac36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ad3e06d49.fixed?pid=ebeb8ac36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0690aa62a?pid=ad3e06d49&amp;color=0,55,96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对应练习见《巩固练》L37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1.课时任务：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略读课文，了解文中介绍的艺术作品的基本信息，概括文章主旨大意，理解文中描述艺术作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品所用的语言，理解文中关键词和关键句的意义及其传递的意图和态度；学会鉴赏艺术作品的表达方式。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2.语篇导读：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本文是一段关于巴黎卢浮宫的网络直播，重点介绍了著名雕像《萨莫色雷斯的胜利女神》、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达·芬奇的油画作品《蒙娜丽莎》和伦勃朗的自画像，同时主播表达了自己对这三件作品的看法。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though引导的从句中的虚拟语气,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where引导名词性从句等。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905f65dd9?sp=1&amp;pid=366338d0a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Loving</a:t>
            </a:r>
            <a:r>
              <a:rPr lang="en-US" altLang="zh-CN" sz="1800" b="1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Vincent</a:t>
            </a:r>
            <a:r>
              <a:rPr lang="en-US" altLang="zh-CN" sz="1800" b="1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（《至爱梵高·星空之谜》）</a:t>
            </a:r>
            <a:endParaRPr lang="en-US" altLang="zh-CN" sz="1800" dirty="0"/>
          </a:p>
        </p:txBody>
      </p:sp>
      <p:pic>
        <p:nvPicPr>
          <p:cNvPr id="3" name="P_4_BD#905f65dd9?pid=366338d0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9392" y="1990409"/>
            <a:ext cx="3008376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905f65dd9?pid=366338d0a&amp;color=0,55,96&amp;vtp=1&amp;bbb=1&amp;hb=1"/>
          <p:cNvSpPr/>
          <p:nvPr/>
        </p:nvSpPr>
        <p:spPr>
          <a:xfrm>
            <a:off x="502920" y="439070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extraordinary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Gogh's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.Everything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canvas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（油画布）.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05f65dd9?pid=366338d0a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errand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（差事）—the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Gogh's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intriguing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（非常有趣的）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undertaken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postman's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Roulin—part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investigation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mysterious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circumstances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Gogh's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Auvers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1890.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well-known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Gogh's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paintings—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Paul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Gachet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Marguerite,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Joseph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Roulin,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innkeeper's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Adeline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Ravoux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Mousmé.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Vincent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filled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sadness.This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Loving</a:t>
            </a:r>
            <a:r>
              <a:rPr lang="en-US" altLang="zh-CN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Vincent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1807</Words>
  <Application>Microsoft Office PowerPoint</Application>
  <PresentationFormat>宽屏</PresentationFormat>
  <Paragraphs>225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2024-10-09T06:56:14Z</dcterms:created>
  <dcterms:modified xsi:type="dcterms:W3CDTF">2024-10-09T06:59:36Z</dcterms:modified>
  <cp:category/>
  <cp:contentStatus/>
</cp:coreProperties>
</file>